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wav" ContentType="audio/x-wav"/>
  <Default Extension="png" ContentType="image/png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3"/>
    <p:sldId id="263" r:id="rId4"/>
    <p:sldId id="268" r:id="rId5"/>
    <p:sldId id="282" r:id="rId6"/>
    <p:sldId id="271" r:id="rId7"/>
    <p:sldId id="281" r:id="rId8"/>
    <p:sldId id="278" r:id="rId9"/>
    <p:sldId id="275" r:id="rId10"/>
    <p:sldId id="276" r:id="rId11"/>
    <p:sldId id="270" r:id="rId12"/>
    <p:sldId id="272" r:id="rId13"/>
    <p:sldId id="273" r:id="rId14"/>
    <p:sldId id="266" r:id="rId15"/>
    <p:sldId id="280" r:id="rId16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925"/>
    <a:srgbClr val="1C6E37"/>
    <a:srgbClr val="9ED462"/>
    <a:srgbClr val="375517"/>
    <a:srgbClr val="476C1E"/>
    <a:srgbClr val="DDF0C8"/>
    <a:srgbClr val="960000"/>
    <a:srgbClr val="B4DE86"/>
    <a:srgbClr val="D9E4FB"/>
    <a:srgbClr val="FEE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533" autoAdjust="0"/>
  </p:normalViewPr>
  <p:slideViewPr>
    <p:cSldViewPr snapToGrid="0">
      <p:cViewPr>
        <p:scale>
          <a:sx n="100" d="100"/>
          <a:sy n="100" d="100"/>
        </p:scale>
        <p:origin x="-948" y="-3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5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customXml" Target="../customXml/item3.xml"/><Relationship Id="rId24" Type="http://schemas.openxmlformats.org/officeDocument/2006/relationships/customXml" Target="../customXml/item2.xml"/><Relationship Id="rId23" Type="http://schemas.openxmlformats.org/officeDocument/2006/relationships/customXml" Target="../customXml/item1.xml"/><Relationship Id="rId22" Type="http://schemas.openxmlformats.org/officeDocument/2006/relationships/commentAuthors" Target="commentAuthors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DF3F9-A383-40CF-841B-6426D82ECB85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DF9E2-D527-45E4-B727-833247D273AD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F68E2-8283-46B6-8FBF-264D443BE556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6C573-8121-487C-B7E4-735E1C5AD77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</a:fld>
            <a:endParaRPr lang="en-US" sz="16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</a:fld>
            <a:endParaRPr kumimoji="0"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7" y="274643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Вопрос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3728" y="4435127"/>
            <a:ext cx="3171600" cy="69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  <a:endParaRPr lang="ru-RU" dirty="0"/>
          </a:p>
        </p:txBody>
      </p:sp>
      <p:sp>
        <p:nvSpPr>
          <p:cNvPr id="5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099304" y="4434040"/>
            <a:ext cx="3171600" cy="69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  <p:sp>
        <p:nvSpPr>
          <p:cNvPr id="6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099304" y="5295164"/>
            <a:ext cx="3171600" cy="69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  <p:sp>
        <p:nvSpPr>
          <p:cNvPr id="7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3728" y="5295164"/>
            <a:ext cx="3171600" cy="69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 baseline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Вопрос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  <a:endParaRPr lang="ru-RU" dirty="0"/>
          </a:p>
        </p:txBody>
      </p:sp>
      <p:sp>
        <p:nvSpPr>
          <p:cNvPr id="4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5127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  <a:endParaRPr lang="ru-RU" dirty="0"/>
          </a:p>
        </p:txBody>
      </p:sp>
      <p:sp>
        <p:nvSpPr>
          <p:cNvPr id="5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  <p:sp>
        <p:nvSpPr>
          <p:cNvPr id="6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  <p:sp>
        <p:nvSpPr>
          <p:cNvPr id="7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Вопрос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  <a:endParaRPr lang="ru-RU" dirty="0"/>
          </a:p>
        </p:txBody>
      </p:sp>
      <p:sp>
        <p:nvSpPr>
          <p:cNvPr id="36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5127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  <a:endParaRPr lang="ru-RU" dirty="0"/>
          </a:p>
        </p:txBody>
      </p:sp>
      <p:sp>
        <p:nvSpPr>
          <p:cNvPr id="37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  <p:sp>
        <p:nvSpPr>
          <p:cNvPr id="38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  <p:sp>
        <p:nvSpPr>
          <p:cNvPr id="39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Вопрос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  <a:endParaRPr lang="ru-RU" dirty="0"/>
          </a:p>
        </p:txBody>
      </p:sp>
      <p:sp>
        <p:nvSpPr>
          <p:cNvPr id="36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5127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  <a:endParaRPr lang="ru-RU" dirty="0"/>
          </a:p>
        </p:txBody>
      </p:sp>
      <p:sp>
        <p:nvSpPr>
          <p:cNvPr id="37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  <p:sp>
        <p:nvSpPr>
          <p:cNvPr id="38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  <p:sp>
        <p:nvSpPr>
          <p:cNvPr id="39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Вопрос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  <a:endParaRPr lang="ru-RU" dirty="0"/>
          </a:p>
        </p:txBody>
      </p:sp>
      <p:sp>
        <p:nvSpPr>
          <p:cNvPr id="36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4040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  <a:endParaRPr lang="ru-RU" dirty="0"/>
          </a:p>
        </p:txBody>
      </p:sp>
      <p:sp>
        <p:nvSpPr>
          <p:cNvPr id="37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  <p:sp>
        <p:nvSpPr>
          <p:cNvPr id="38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  <p:sp>
        <p:nvSpPr>
          <p:cNvPr id="39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Вопрос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  <a:endParaRPr lang="ru-RU" dirty="0"/>
          </a:p>
        </p:txBody>
      </p:sp>
      <p:sp>
        <p:nvSpPr>
          <p:cNvPr id="36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5127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  <a:endParaRPr lang="ru-RU" dirty="0"/>
          </a:p>
        </p:txBody>
      </p:sp>
      <p:sp>
        <p:nvSpPr>
          <p:cNvPr id="37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  <p:sp>
        <p:nvSpPr>
          <p:cNvPr id="38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  <p:sp>
        <p:nvSpPr>
          <p:cNvPr id="39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Вопрос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  <a:endParaRPr lang="ru-RU" dirty="0"/>
          </a:p>
        </p:txBody>
      </p:sp>
      <p:sp>
        <p:nvSpPr>
          <p:cNvPr id="37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5127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  <a:endParaRPr lang="ru-RU" dirty="0"/>
          </a:p>
        </p:txBody>
      </p:sp>
      <p:sp>
        <p:nvSpPr>
          <p:cNvPr id="38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  <p:sp>
        <p:nvSpPr>
          <p:cNvPr id="39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  <p:sp>
        <p:nvSpPr>
          <p:cNvPr id="40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Фин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416478" y="1628383"/>
            <a:ext cx="5073041" cy="2605413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3600" b="0">
                <a:solidFill>
                  <a:srgbClr val="557299"/>
                </a:solidFill>
                <a:latin typeface="Arial" panose="020B0604020202020204" pitchFamily="34" charset="0"/>
                <a:ea typeface="Roboto Cn" pitchFamily="2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Введите сюда текст поздравления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</a:fld>
            <a:endParaRPr kumimoji="0"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</a:fld>
            <a:endParaRPr kumimoji="0"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6575" y="1600205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48300" y="1600205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F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F6120-F1F0-4C60-9FE9-39AC71A9C79D}" type="datetimeFigureOut">
              <a:rPr lang="en-US" smtClean="0"/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</a:fld>
            <a:endParaRPr kumimoji="0" lang="en-US" sz="16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3" Type="http://schemas.openxmlformats.org/officeDocument/2006/relationships/audio" Target="../media/audio2.wav"/><Relationship Id="rId2" Type="http://schemas.openxmlformats.org/officeDocument/2006/relationships/image" Target="../media/image3.jpeg"/><Relationship Id="rId1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7.xml"/><Relationship Id="rId3" Type="http://schemas.openxmlformats.org/officeDocument/2006/relationships/audio" Target="../media/audio2.wav"/><Relationship Id="rId2" Type="http://schemas.openxmlformats.org/officeDocument/2006/relationships/image" Target="../media/image3.jpeg"/><Relationship Id="rId1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audio" Target="../media/audio2.wav"/><Relationship Id="rId2" Type="http://schemas.openxmlformats.org/officeDocument/2006/relationships/image" Target="../media/image3.jpeg"/><Relationship Id="rId1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audio" Target="../media/audio3.wav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s://microvector.livejournal.com/12708.html" TargetMode="External"/><Relationship Id="rId8" Type="http://schemas.openxmlformats.org/officeDocument/2006/relationships/hyperlink" Target="http://klunok.com.ua/ru/catalog/molochnoe-i-yayca/moloko-i-kislomolochnye-izdeliya/kefir/5633-kefr-prostokvashino-25-p-p-1500g" TargetMode="External"/><Relationship Id="rId7" Type="http://schemas.openxmlformats.org/officeDocument/2006/relationships/hyperlink" Target="https://www.artlebedev.ru/everything/brain/2012/07/29/" TargetMode="External"/><Relationship Id="rId6" Type="http://schemas.openxmlformats.org/officeDocument/2006/relationships/hyperlink" Target="https://math4-vpr.sdamgia.ru/test?theme=14" TargetMode="External"/><Relationship Id="rId5" Type="http://schemas.openxmlformats.org/officeDocument/2006/relationships/hyperlink" Target="https://math4-vpr.sdamgia.ru/test?theme=3" TargetMode="External"/><Relationship Id="rId4" Type="http://schemas.openxmlformats.org/officeDocument/2006/relationships/hyperlink" Target="https://math4-vpr.sdamgia.ru/test?theme=2" TargetMode="External"/><Relationship Id="rId3" Type="http://schemas.openxmlformats.org/officeDocument/2006/relationships/hyperlink" Target="https://blog.repetitor.school/post/18-vserossiyskaya-proverochnaya-rabota-po-matematike-4-klass-za-2018-god-zadachi-pod-nomerom-5" TargetMode="External"/><Relationship Id="rId2" Type="http://schemas.openxmlformats.org/officeDocument/2006/relationships/hyperlink" Target="https://templates.office.com/ru-ru/&#1064;&#1072;&#1073;&#1083;&#1086;&#1085;-&#1090;&#1077;&#1089;&#1090;&#1072;-%22&#1059;&#1085;&#1080;&#1074;&#1077;&#1088;&#1089;&#1072;&#1083;&#1100;&#1085;&#1099;&#1081;%22-TM96391491" TargetMode="External"/><Relationship Id="rId12" Type="http://schemas.openxmlformats.org/officeDocument/2006/relationships/slideLayout" Target="../slideLayouts/slideLayout19.xml"/><Relationship Id="rId11" Type="http://schemas.openxmlformats.org/officeDocument/2006/relationships/hyperlink" Target="http://cook.i.ua/user/7/16/" TargetMode="External"/><Relationship Id="rId10" Type="http://schemas.openxmlformats.org/officeDocument/2006/relationships/hyperlink" Target="http://www.likefoods.ru/frukti/polza-i-vred-bananov.html" TargetMode="External"/><Relationship Id="rId1" Type="http://schemas.openxmlformats.org/officeDocument/2006/relationships/hyperlink" Target="https://goo.gl/images/sTiHFS" TargetMode="Externa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audio" Target="../media/audio2.wav"/><Relationship Id="rId2" Type="http://schemas.openxmlformats.org/officeDocument/2006/relationships/image" Target="../media/image3.jpeg"/><Relationship Id="rId1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audio" Target="../media/audio2.wav"/><Relationship Id="rId2" Type="http://schemas.openxmlformats.org/officeDocument/2006/relationships/image" Target="../media/image3.jpeg"/><Relationship Id="rId1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2.xml"/><Relationship Id="rId8" Type="http://schemas.openxmlformats.org/officeDocument/2006/relationships/audio" Target="../media/audio2.wav"/><Relationship Id="rId7" Type="http://schemas.openxmlformats.org/officeDocument/2006/relationships/image" Target="../media/image8.jpeg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6.xml"/><Relationship Id="rId3" Type="http://schemas.openxmlformats.org/officeDocument/2006/relationships/audio" Target="../media/audio2.wav"/><Relationship Id="rId2" Type="http://schemas.openxmlformats.org/officeDocument/2006/relationships/image" Target="../media/image3.jpeg"/><Relationship Id="rId1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audio" Target="../media/audio2.wav"/><Relationship Id="rId2" Type="http://schemas.openxmlformats.org/officeDocument/2006/relationships/image" Target="../media/image3.jpeg"/><Relationship Id="rId1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7.xml"/><Relationship Id="rId4" Type="http://schemas.openxmlformats.org/officeDocument/2006/relationships/audio" Target="../media/audio2.wav"/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6.xml"/><Relationship Id="rId3" Type="http://schemas.openxmlformats.org/officeDocument/2006/relationships/audio" Target="../media/audio2.wav"/><Relationship Id="rId2" Type="http://schemas.openxmlformats.org/officeDocument/2006/relationships/image" Target="../media/image3.jpeg"/><Relationship Id="rId1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audio" Target="../media/audio2.wav"/><Relationship Id="rId2" Type="http://schemas.openxmlformats.org/officeDocument/2006/relationships/image" Target="../media/image3.jpeg"/><Relationship Id="rId1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52725" y="1877794"/>
            <a:ext cx="4953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Подготовка к ВПР </a:t>
            </a:r>
            <a:br>
              <a:rPr lang="ru-RU" sz="28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Интерактивный тест</a:t>
            </a:r>
            <a:br>
              <a:rPr lang="ru-RU" sz="28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ru-RU" sz="28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800" b="1" dirty="0" smtClean="0">
                <a:solidFill>
                  <a:srgbClr val="476C1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Математика</a:t>
            </a:r>
            <a:br>
              <a:rPr lang="ru-RU" sz="2800" b="1" dirty="0" smtClean="0">
                <a:solidFill>
                  <a:srgbClr val="476C1E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800" b="1" dirty="0" smtClean="0">
                <a:solidFill>
                  <a:srgbClr val="476C1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 класс</a:t>
            </a:r>
            <a:endParaRPr lang="ru-RU" sz="2800" b="1" dirty="0">
              <a:solidFill>
                <a:srgbClr val="476C1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113490" y="4759323"/>
            <a:ext cx="6439959" cy="1676401"/>
          </a:xfrm>
        </p:spPr>
        <p:txBody>
          <a:bodyPr>
            <a:normAutofit/>
          </a:bodyPr>
          <a:lstStyle/>
          <a:p>
            <a:endParaRPr lang="ru-RU" sz="2400" b="1" spc="50" dirty="0" smtClean="0">
              <a:ln w="11430"/>
              <a:solidFill>
                <a:schemeClr val="tx1"/>
              </a:solidFill>
            </a:endParaRPr>
          </a:p>
          <a:p>
            <a:pPr algn="ctr">
              <a:buNone/>
            </a:pPr>
            <a:endParaRPr lang="ru-RU" sz="7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Picture 2" descr="ÐÐ°ÑÑÐ¸Ð½ÐºÐ¸ Ð¿Ð¾ Ð·Ð°Ð¿ÑÐ¾ÑÑ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87715" y="578032"/>
            <a:ext cx="1428711" cy="17174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Прав">
            <a:hlinkClick r:id="" action="ppaction://hlinkshowjump?jump=nextslide">
              <a:snd r:embed="rId1" name="chimes.wav"/>
            </a:hlinkClick>
          </p:cNvPr>
          <p:cNvSpPr txBox="1"/>
          <p:nvPr/>
        </p:nvSpPr>
        <p:spPr>
          <a:xfrm>
            <a:off x="2730034" y="4410499"/>
            <a:ext cx="2816691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красная</a:t>
            </a:r>
            <a:endParaRPr lang="ru-RU" sz="22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Текст Прав"/>
          <p:cNvSpPr txBox="1"/>
          <p:nvPr/>
        </p:nvSpPr>
        <p:spPr>
          <a:xfrm>
            <a:off x="6195610" y="4409301"/>
            <a:ext cx="2816691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зелёная</a:t>
            </a:r>
            <a:endParaRPr lang="ru-RU" sz="22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Текст Прав"/>
          <p:cNvSpPr txBox="1"/>
          <p:nvPr/>
        </p:nvSpPr>
        <p:spPr>
          <a:xfrm>
            <a:off x="6195610" y="5307106"/>
            <a:ext cx="2816691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синяя</a:t>
            </a:r>
            <a:endParaRPr lang="ru-RU" sz="22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Текст Прав"/>
          <p:cNvSpPr txBox="1"/>
          <p:nvPr/>
        </p:nvSpPr>
        <p:spPr>
          <a:xfrm>
            <a:off x="2730034" y="5307106"/>
            <a:ext cx="2816691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2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жёлтая</a:t>
            </a:r>
            <a:endParaRPr lang="ru-RU" sz="22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sz="22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2930371" y="4508199"/>
            <a:ext cx="315390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6395947" y="4508199"/>
            <a:ext cx="315390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6395947" y="5404510"/>
            <a:ext cx="315390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2930371" y="5404510"/>
            <a:ext cx="315390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Заголовок 5"/>
          <p:cNvSpPr>
            <a:spLocks noGrp="1"/>
          </p:cNvSpPr>
          <p:nvPr>
            <p:ph type="ctrTitle"/>
          </p:nvPr>
        </p:nvSpPr>
        <p:spPr>
          <a:xfrm>
            <a:off x="2396066" y="504825"/>
            <a:ext cx="6770159" cy="3276600"/>
          </a:xfrm>
          <a:solidFill>
            <a:srgbClr val="9ED46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b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dirty="0" smtClean="0"/>
              <a:t> </a:t>
            </a:r>
            <a:br>
              <a:rPr lang="ru-RU" sz="2400" dirty="0" smtClean="0"/>
            </a:br>
            <a:br>
              <a:rPr lang="ru-RU" sz="2400" dirty="0" smtClean="0"/>
            </a:br>
            <a:r>
              <a:rPr lang="ru-RU" sz="2700" b="1" dirty="0" smtClean="0">
                <a:solidFill>
                  <a:srgbClr val="1C6E3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 новогодней гирлянде 26 лампочек. Лампочки идут в таком порядке: одна жёлтая, две зелёных, три красных, четыре синих и так далее.</a:t>
            </a:r>
            <a:br>
              <a:rPr lang="ru-RU" sz="2700" b="1" dirty="0" smtClean="0">
                <a:solidFill>
                  <a:srgbClr val="1C6E37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700" b="1" dirty="0" smtClean="0">
                <a:solidFill>
                  <a:srgbClr val="1C6E3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br>
              <a:rPr lang="ru-RU" sz="2700" b="1" dirty="0" smtClean="0">
                <a:solidFill>
                  <a:srgbClr val="1C6E37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700" b="1" dirty="0" smtClean="0">
                <a:solidFill>
                  <a:srgbClr val="1C6E3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Какого цвета пятнадцатая лампочка?</a:t>
            </a:r>
            <a:br>
              <a:rPr lang="ru-RU" sz="2400" dirty="0" smtClean="0">
                <a:solidFill>
                  <a:srgbClr val="1C6E37"/>
                </a:solidFill>
              </a:rPr>
            </a:br>
            <a:b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ru-RU" sz="27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ru-RU" sz="27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2" name="Picture 2" descr="ÐÐ°ÑÑÐ¸Ð½ÐºÐ¸ Ð¿Ð¾ Ð·Ð°Ð¿ÑÐ¾ÑÑ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940" y="968557"/>
            <a:ext cx="1428711" cy="17174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4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66974" y="599128"/>
            <a:ext cx="6846359" cy="3248025"/>
          </a:xfrm>
          <a:solidFill>
            <a:srgbClr val="9ED46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b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Со склада отправили 260 кг капусты. В детский сад – 40кг, а остальной поровну в пять школ. </a:t>
            </a:r>
            <a:b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Сколько килограммов капусты получила каждая школа?</a:t>
            </a:r>
            <a:b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ru-RU" sz="2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ru-RU" sz="2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ru-R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Текст Прав">
            <a:hlinkClick r:id="" action="ppaction://hlinkshowjump?jump=nextslide">
              <a:snd r:embed="rId1" name="chimes.wav"/>
            </a:hlinkClick>
          </p:cNvPr>
          <p:cNvSpPr txBox="1"/>
          <p:nvPr/>
        </p:nvSpPr>
        <p:spPr>
          <a:xfrm>
            <a:off x="3118443" y="5339913"/>
            <a:ext cx="2045632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44 кг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Текст Прав"/>
          <p:cNvSpPr txBox="1"/>
          <p:nvPr/>
        </p:nvSpPr>
        <p:spPr>
          <a:xfrm>
            <a:off x="6584019" y="4442108"/>
            <a:ext cx="2045632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300 кг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Текст Прав"/>
          <p:cNvSpPr txBox="1"/>
          <p:nvPr/>
        </p:nvSpPr>
        <p:spPr>
          <a:xfrm>
            <a:off x="6584019" y="5339913"/>
            <a:ext cx="2045632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60 кг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Текст Прав"/>
          <p:cNvSpPr txBox="1"/>
          <p:nvPr/>
        </p:nvSpPr>
        <p:spPr>
          <a:xfrm>
            <a:off x="3118443" y="4442108"/>
            <a:ext cx="2045632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220 кг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3319893" y="5438811"/>
            <a:ext cx="229053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6785469" y="4541006"/>
            <a:ext cx="229053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6785469" y="5437317"/>
            <a:ext cx="229053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3319893" y="4539512"/>
            <a:ext cx="229053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5" name="Picture 2" descr="ÐÐ°ÑÑÐ¸Ð½ÐºÐ¸ Ð¿Ð¾ Ð·Ð°Ð¿ÑÐ¾ÑÑ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7715" y="4378507"/>
            <a:ext cx="1428711" cy="17174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4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33107" y="607595"/>
            <a:ext cx="6820959" cy="3248025"/>
          </a:xfrm>
          <a:solidFill>
            <a:srgbClr val="9ED46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13492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Вася, Маша, Юля и Петя собирали грибы. Вместе они собрали 82 гриба. Петя собрал 11 грибов, а Маша 23. Больше всего грибов собрала девочка. Кто-то из детей собрал 26 грибов.</a:t>
            </a:r>
            <a:br>
              <a:rPr lang="ru-RU" sz="2400" b="1" dirty="0" smtClean="0">
                <a:solidFill>
                  <a:srgbClr val="134925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b="1" dirty="0" smtClean="0">
                <a:solidFill>
                  <a:srgbClr val="13492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br>
              <a:rPr lang="ru-RU" sz="2400" b="1" dirty="0" smtClean="0">
                <a:solidFill>
                  <a:srgbClr val="134925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b="1" dirty="0" smtClean="0">
                <a:solidFill>
                  <a:srgbClr val="13492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Сколько грибов собрали мальчики?</a:t>
            </a:r>
            <a:br>
              <a:rPr lang="ru-RU" sz="2400" b="1" dirty="0" smtClean="0">
                <a:solidFill>
                  <a:srgbClr val="134925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ru-RU" sz="2400" b="1" dirty="0">
              <a:solidFill>
                <a:srgbClr val="134925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Текст Прав">
            <a:hlinkClick r:id="" action="ppaction://hlinkshowjump?jump=nextslide">
              <a:snd r:embed="rId1" name="chimes.wav"/>
            </a:hlinkClick>
          </p:cNvPr>
          <p:cNvSpPr txBox="1"/>
          <p:nvPr/>
        </p:nvSpPr>
        <p:spPr>
          <a:xfrm>
            <a:off x="6372352" y="5289114"/>
            <a:ext cx="2484374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33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Текст Прав"/>
          <p:cNvSpPr txBox="1"/>
          <p:nvPr/>
        </p:nvSpPr>
        <p:spPr>
          <a:xfrm>
            <a:off x="6372352" y="4391309"/>
            <a:ext cx="2484374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49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Текст Прав"/>
          <p:cNvSpPr txBox="1"/>
          <p:nvPr/>
        </p:nvSpPr>
        <p:spPr>
          <a:xfrm>
            <a:off x="2906776" y="4391309"/>
            <a:ext cx="2484374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22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Текст Прав"/>
          <p:cNvSpPr txBox="1"/>
          <p:nvPr/>
        </p:nvSpPr>
        <p:spPr>
          <a:xfrm>
            <a:off x="2906776" y="5289114"/>
            <a:ext cx="2484374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48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6573803" y="5388012"/>
            <a:ext cx="278180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6573803" y="4490207"/>
            <a:ext cx="278180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3108227" y="4488713"/>
            <a:ext cx="278180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3108227" y="5386518"/>
            <a:ext cx="278180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1" name="Picture 2" descr="ÐÐ°ÑÑÐ¸Ð½ÐºÐ¸ Ð¿Ð¾ Ð·Ð°Ð¿ÑÐ¾ÑÑ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290" y="4283257"/>
            <a:ext cx="1428711" cy="17174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4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15540" y="1636776"/>
            <a:ext cx="5074920" cy="1033272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 algn="ctr"/>
            <a:r>
              <a:rPr lang="ru-RU" sz="2400" b="1" dirty="0">
                <a:solidFill>
                  <a:srgbClr val="96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Отлично!</a:t>
            </a:r>
            <a:endParaRPr lang="ru-RU" sz="2400" b="1" dirty="0">
              <a:solidFill>
                <a:srgbClr val="96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Ромб 14"/>
          <p:cNvSpPr/>
          <p:nvPr/>
        </p:nvSpPr>
        <p:spPr>
          <a:xfrm>
            <a:off x="4151505" y="3064826"/>
            <a:ext cx="620320" cy="620320"/>
          </a:xfrm>
          <a:prstGeom prst="diamond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омб 14"/>
          <p:cNvSpPr/>
          <p:nvPr/>
        </p:nvSpPr>
        <p:spPr>
          <a:xfrm>
            <a:off x="3330239" y="2417126"/>
            <a:ext cx="620320" cy="620320"/>
          </a:xfrm>
          <a:prstGeom prst="diamond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омб 14"/>
          <p:cNvSpPr/>
          <p:nvPr/>
        </p:nvSpPr>
        <p:spPr>
          <a:xfrm>
            <a:off x="5306146" y="3074351"/>
            <a:ext cx="620320" cy="620320"/>
          </a:xfrm>
          <a:prstGeom prst="diamond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омб 14"/>
          <p:cNvSpPr/>
          <p:nvPr/>
        </p:nvSpPr>
        <p:spPr>
          <a:xfrm>
            <a:off x="6089312" y="2426651"/>
            <a:ext cx="620320" cy="620320"/>
          </a:xfrm>
          <a:prstGeom prst="diamond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2" descr="ÐÐ°ÑÑÐ¸Ð½ÐºÐ¸ Ð¿Ð¾ Ð·Ð°Ð¿ÑÐ¾ÑÑ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25815" y="692332"/>
            <a:ext cx="1428711" cy="17174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 descr="ÐÐ°ÑÑÐ¸Ð½ÐºÐ¸ Ð¿Ð¾ Ð·Ð°Ð¿ÑÐ¾ÑÑ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06765" y="663757"/>
            <a:ext cx="1428711" cy="17174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"/>
                            </p:stCondLst>
                            <p:childTnLst>
                              <p:par>
                                <p:cTn id="31" presetID="34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2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3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2"/>
      <p:bldP spid="15" grpId="1" animBg="1"/>
      <p:bldP spid="15" grpId="2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/>
          <p:nvPr/>
        </p:nvSpPr>
        <p:spPr>
          <a:xfrm>
            <a:off x="323850" y="676275"/>
            <a:ext cx="9372600" cy="5972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2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2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1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Сова - </a:t>
            </a:r>
            <a:r>
              <a:rPr kumimoji="0" lang="en-US" sz="21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  <a:hlinkClick r:id="rId1"/>
              </a:rPr>
              <a:t> https://goo.gl/images/sTiHFS</a:t>
            </a:r>
            <a:r>
              <a:rPr kumimoji="0" lang="ru-RU" sz="21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 </a:t>
            </a:r>
            <a:br>
              <a:rPr kumimoji="0" lang="ru-RU" sz="21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</a:br>
            <a:r>
              <a:rPr kumimoji="0" lang="ru-RU" sz="21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Шаблон - </a:t>
            </a:r>
            <a:r>
              <a:rPr kumimoji="0" lang="en-US" sz="21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  <a:hlinkClick r:id="rId2"/>
              </a:rPr>
              <a:t>https://templates.office.com/ru-ru/</a:t>
            </a:r>
            <a:r>
              <a:rPr kumimoji="0" lang="ru-RU" sz="21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  <a:hlinkClick r:id="rId2"/>
              </a:rPr>
              <a:t>Шаблон-теста</a:t>
            </a:r>
            <a:r>
              <a:rPr kumimoji="0" lang="ru-RU" sz="21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  <a:hlinkClick r:id="rId2"/>
              </a:rPr>
              <a:t>-"Универсальный"-</a:t>
            </a:r>
            <a:r>
              <a:rPr kumimoji="0" lang="en-US" sz="21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  <a:hlinkClick r:id="rId2"/>
              </a:rPr>
              <a:t>TM96391491</a:t>
            </a:r>
            <a:r>
              <a:rPr kumimoji="0" lang="ru-RU" sz="21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 </a:t>
            </a:r>
            <a:endParaRPr kumimoji="0" lang="ru-RU" sz="21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ru-RU" sz="2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Геометрическая фигура - </a:t>
            </a:r>
            <a:r>
              <a:rPr lang="en-US" sz="2100" dirty="0" smtClean="0">
                <a:latin typeface="Verdana" panose="020B0604030504040204" pitchFamily="34" charset="0"/>
                <a:ea typeface="Verdana" panose="020B0604030504040204" pitchFamily="34" charset="0"/>
                <a:cs typeface="+mj-cs"/>
                <a:hlinkClick r:id="rId3"/>
              </a:rPr>
              <a:t>https://blog.repetitor.school/post/18-vserossiyskaya-proverochnaya-rabota-po-matematike-4-klass-za-2018-god-zadachi-pod-nomerom-5</a:t>
            </a:r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</a:rPr>
              <a:t>  </a:t>
            </a:r>
            <a:endParaRPr lang="ru-RU" sz="21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Волкова Е. В. Типовые задания ВПР по математике за курс начальной школы, 2016 год.</a:t>
            </a:r>
            <a:endParaRPr lang="ru-RU" sz="21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Решу ВПР – </a:t>
            </a:r>
            <a:r>
              <a:rPr lang="en-US" sz="2100" dirty="0" smtClean="0">
                <a:latin typeface="Verdana" panose="020B0604030504040204" pitchFamily="34" charset="0"/>
                <a:ea typeface="Verdana" panose="020B0604030504040204" pitchFamily="34" charset="0"/>
                <a:cs typeface="+mj-cs"/>
                <a:hlinkClick r:id="rId4"/>
              </a:rPr>
              <a:t>https://math4-vpr.sdamgia.ru/test?theme=2</a:t>
            </a:r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, </a:t>
            </a:r>
            <a:r>
              <a:rPr lang="en-US" sz="2100" dirty="0" smtClean="0">
                <a:latin typeface="Verdana" panose="020B0604030504040204" pitchFamily="34" charset="0"/>
                <a:ea typeface="Verdana" panose="020B0604030504040204" pitchFamily="34" charset="0"/>
                <a:cs typeface="+mj-cs"/>
                <a:hlinkClick r:id="rId5"/>
              </a:rPr>
              <a:t>https://math4-vpr.sdamgia.ru/test?theme=3</a:t>
            </a:r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,</a:t>
            </a:r>
            <a:r>
              <a:rPr lang="en-US" sz="2100" dirty="0" smtClean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 </a:t>
            </a:r>
            <a:r>
              <a:rPr lang="en-US" sz="2100" dirty="0" smtClean="0">
                <a:latin typeface="Verdana" panose="020B0604030504040204" pitchFamily="34" charset="0"/>
                <a:ea typeface="Verdana" panose="020B0604030504040204" pitchFamily="34" charset="0"/>
                <a:cs typeface="+mj-cs"/>
                <a:hlinkClick r:id="rId6"/>
              </a:rPr>
              <a:t>https://math4-vpr.sdamgia.ru/test?theme=14</a:t>
            </a:r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  </a:t>
            </a:r>
            <a:endParaRPr lang="ru-RU" sz="2100" dirty="0" smtClean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Молоко - </a:t>
            </a:r>
            <a:r>
              <a:rPr lang="en-US" sz="2100" dirty="0" smtClean="0">
                <a:latin typeface="Verdana" panose="020B0604030504040204" pitchFamily="34" charset="0"/>
                <a:ea typeface="Verdana" panose="020B0604030504040204" pitchFamily="34" charset="0"/>
                <a:cs typeface="+mj-cs"/>
                <a:hlinkClick r:id="rId7"/>
              </a:rPr>
              <a:t>https://www.artlebedev.ru/everything/brain/2012/07/29/</a:t>
            </a:r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 </a:t>
            </a:r>
            <a:endParaRPr lang="ru-RU" sz="2100" dirty="0" smtClean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Кефир - </a:t>
            </a:r>
            <a:r>
              <a:rPr lang="en-US" sz="2100" dirty="0" smtClean="0">
                <a:latin typeface="Verdana" panose="020B0604030504040204" pitchFamily="34" charset="0"/>
                <a:ea typeface="Verdana" panose="020B0604030504040204" pitchFamily="34" charset="0"/>
                <a:cs typeface="+mj-cs"/>
                <a:hlinkClick r:id="rId8"/>
              </a:rPr>
              <a:t>http://klunok.com.ua/ru/catalog/molochnoe-i-yayca/moloko-i-kislomolochnye-izdeliya/kefir/5633-kefr-prostokvashino-25-p-p-1500g</a:t>
            </a:r>
            <a:endParaRPr lang="ru-RU" sz="2100" dirty="0" smtClean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</a:rPr>
              <a:t>Сыр - </a:t>
            </a:r>
            <a:r>
              <a:rPr lang="en-US" sz="2100" dirty="0" smtClean="0">
                <a:latin typeface="Verdana" panose="020B0604030504040204" pitchFamily="34" charset="0"/>
                <a:ea typeface="Verdana" panose="020B0604030504040204" pitchFamily="34" charset="0"/>
                <a:hlinkClick r:id="rId9"/>
              </a:rPr>
              <a:t>https://microvector.livejournal.com/12708.html</a:t>
            </a:r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ru-RU" sz="21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</a:rPr>
              <a:t>Банан - </a:t>
            </a:r>
            <a:r>
              <a:rPr lang="en-US" sz="2100" dirty="0" smtClean="0">
                <a:latin typeface="Verdana" panose="020B0604030504040204" pitchFamily="34" charset="0"/>
                <a:ea typeface="Verdana" panose="020B0604030504040204" pitchFamily="34" charset="0"/>
                <a:hlinkClick r:id="rId10"/>
              </a:rPr>
              <a:t>http://www.likefoods.ru/frukti/polza-i-vred-bananov.html</a:t>
            </a:r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ru-RU" sz="21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</a:rPr>
              <a:t>Батон - </a:t>
            </a:r>
            <a:r>
              <a:rPr lang="en-US" sz="2100" dirty="0" smtClean="0">
                <a:latin typeface="Verdana" panose="020B0604030504040204" pitchFamily="34" charset="0"/>
                <a:ea typeface="Verdana" panose="020B0604030504040204" pitchFamily="34" charset="0"/>
                <a:hlinkClick r:id="rId11"/>
              </a:rPr>
              <a:t>http://cook.i.ua/user/7/16/</a:t>
            </a:r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endParaRPr lang="ru-RU" sz="21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  </a:t>
            </a:r>
            <a:endParaRPr lang="ru-RU" sz="2100" dirty="0" smtClean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ru-RU" sz="2100" dirty="0" smtClean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 </a:t>
            </a:r>
            <a:br>
              <a:rPr kumimoji="0" 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26629" y="129659"/>
            <a:ext cx="2085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Источники</a:t>
            </a:r>
            <a:endParaRPr lang="ru-RU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Прав">
            <a:hlinkClick r:id="" action="ppaction://hlinkshowjump?jump=nextslide">
              <a:snd r:embed="rId1" name="chimes.wav"/>
            </a:hlinkClick>
          </p:cNvPr>
          <p:cNvSpPr txBox="1"/>
          <p:nvPr/>
        </p:nvSpPr>
        <p:spPr>
          <a:xfrm>
            <a:off x="6658102" y="4295482"/>
            <a:ext cx="2495423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15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Текст Прав"/>
          <p:cNvSpPr txBox="1"/>
          <p:nvPr/>
        </p:nvSpPr>
        <p:spPr>
          <a:xfrm>
            <a:off x="3192526" y="4295482"/>
            <a:ext cx="2495423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25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Текст Прав"/>
          <p:cNvSpPr txBox="1"/>
          <p:nvPr/>
        </p:nvSpPr>
        <p:spPr>
          <a:xfrm>
            <a:off x="6658102" y="5188572"/>
            <a:ext cx="2495423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31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Текст Прав"/>
          <p:cNvSpPr txBox="1"/>
          <p:nvPr/>
        </p:nvSpPr>
        <p:spPr>
          <a:xfrm>
            <a:off x="3192526" y="5188572"/>
            <a:ext cx="2495423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41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6858439" y="4394380"/>
            <a:ext cx="279417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3392863" y="4394380"/>
            <a:ext cx="279417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6858439" y="5285976"/>
            <a:ext cx="279417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3392863" y="5285976"/>
            <a:ext cx="279417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Заголовок 5"/>
          <p:cNvSpPr>
            <a:spLocks noGrp="1"/>
          </p:cNvSpPr>
          <p:nvPr>
            <p:ph type="ctrTitle"/>
          </p:nvPr>
        </p:nvSpPr>
        <p:spPr>
          <a:xfrm>
            <a:off x="2444749" y="831963"/>
            <a:ext cx="6812493" cy="2025538"/>
          </a:xfrm>
          <a:solidFill>
            <a:srgbClr val="9ED46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b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Найди значение выражения:</a:t>
            </a:r>
            <a:b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73 – 58 =</a:t>
            </a:r>
            <a:endParaRPr lang="ru-RU" sz="2400" b="1" dirty="0">
              <a:solidFill>
                <a:srgbClr val="134925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2" descr="ÐÐ°ÑÑÐ¸Ð½ÐºÐ¸ Ð¿Ð¾ Ð·Ð°Ð¿ÑÐ¾ÑÑ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890" y="4378507"/>
            <a:ext cx="1428711" cy="17174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4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6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Прав">
            <a:hlinkClick r:id="" action="ppaction://hlinkshowjump?jump=nextslide">
              <a:snd r:embed="rId1" name="chimes.wav"/>
            </a:hlinkClick>
          </p:cNvPr>
          <p:cNvSpPr txBox="1"/>
          <p:nvPr/>
        </p:nvSpPr>
        <p:spPr>
          <a:xfrm>
            <a:off x="6465486" y="5331447"/>
            <a:ext cx="2884424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647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Текст Прав"/>
          <p:cNvSpPr txBox="1"/>
          <p:nvPr/>
        </p:nvSpPr>
        <p:spPr>
          <a:xfrm>
            <a:off x="6465486" y="4433642"/>
            <a:ext cx="2884424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197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Текст Прав"/>
          <p:cNvSpPr txBox="1"/>
          <p:nvPr/>
        </p:nvSpPr>
        <p:spPr>
          <a:xfrm>
            <a:off x="2999910" y="4433642"/>
            <a:ext cx="2884424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116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Текст Прав"/>
          <p:cNvSpPr txBox="1"/>
          <p:nvPr/>
        </p:nvSpPr>
        <p:spPr>
          <a:xfrm>
            <a:off x="2999910" y="5331447"/>
            <a:ext cx="2884424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71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6665822" y="5430345"/>
            <a:ext cx="322974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6665822" y="4532540"/>
            <a:ext cx="322974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3200246" y="4531046"/>
            <a:ext cx="322974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3200246" y="5428851"/>
            <a:ext cx="322974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" name="Заголовок 5"/>
          <p:cNvSpPr>
            <a:spLocks noGrp="1"/>
          </p:cNvSpPr>
          <p:nvPr>
            <p:ph type="ctrTitle"/>
          </p:nvPr>
        </p:nvSpPr>
        <p:spPr>
          <a:xfrm>
            <a:off x="2797175" y="1090196"/>
            <a:ext cx="6550025" cy="2313405"/>
          </a:xfrm>
          <a:solidFill>
            <a:srgbClr val="9ED46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b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Найди значение выражения: </a:t>
            </a:r>
            <a:b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180 </a:t>
            </a:r>
            <a:r>
              <a:rPr lang="ru-RU" sz="28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  <a:sym typeface="Symbol" panose="05050102010706020507"/>
              </a:rPr>
              <a:t> 3 + 642 : 6 =</a:t>
            </a:r>
            <a:endParaRPr lang="ru-RU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" name="Picture 2" descr="ÐÐ°ÑÑÐ¸Ð½ÐºÐ¸ Ð¿Ð¾ Ð·Ð°Ð¿ÑÐ¾ÑÑ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7715" y="4340407"/>
            <a:ext cx="1428711" cy="17174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4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Прав">
            <a:hlinkClick r:id="" action="ppaction://hlinkshowjump?jump=nextslide">
              <a:snd r:embed="rId1" name="chimes.wav"/>
            </a:hlinkClick>
          </p:cNvPr>
          <p:cNvSpPr txBox="1"/>
          <p:nvPr/>
        </p:nvSpPr>
        <p:spPr>
          <a:xfrm>
            <a:off x="3288836" y="4926826"/>
            <a:ext cx="2265763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55 руб.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Текст Прав"/>
          <p:cNvSpPr txBox="1"/>
          <p:nvPr/>
        </p:nvSpPr>
        <p:spPr>
          <a:xfrm>
            <a:off x="6754412" y="4926826"/>
            <a:ext cx="2265763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145 руб.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Текст Прав"/>
          <p:cNvSpPr txBox="1"/>
          <p:nvPr/>
        </p:nvSpPr>
        <p:spPr>
          <a:xfrm>
            <a:off x="6754412" y="5824631"/>
            <a:ext cx="2265763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155 руб.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Текст Прав"/>
          <p:cNvSpPr txBox="1"/>
          <p:nvPr/>
        </p:nvSpPr>
        <p:spPr>
          <a:xfrm>
            <a:off x="3288836" y="5824631"/>
            <a:ext cx="2265763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45 руб.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489174" y="5025724"/>
            <a:ext cx="253702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6957459" y="5025724"/>
            <a:ext cx="253702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6957459" y="5922035"/>
            <a:ext cx="253702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3489174" y="5922035"/>
            <a:ext cx="253702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9" name="Заголовок 5"/>
          <p:cNvSpPr>
            <a:spLocks noGrp="1"/>
          </p:cNvSpPr>
          <p:nvPr>
            <p:ph type="ctrTitle"/>
          </p:nvPr>
        </p:nvSpPr>
        <p:spPr>
          <a:xfrm>
            <a:off x="1352550" y="344072"/>
            <a:ext cx="7990415" cy="2094328"/>
          </a:xfrm>
          <a:solidFill>
            <a:srgbClr val="9ED46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br>
              <a:rPr lang="ru-RU" sz="2400" b="1" dirty="0" smtClean="0">
                <a:solidFill>
                  <a:srgbClr val="1C6E37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ru-RU" sz="2400" b="1" dirty="0" smtClean="0">
                <a:solidFill>
                  <a:srgbClr val="1C6E37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700" b="1" dirty="0" smtClean="0">
                <a:solidFill>
                  <a:srgbClr val="1C6E3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Рассмотри рисунок и ответь на вопрос: какую сдачу получит покупатель, расплатившийся за пакет молока, кусок сыра и связку бананов двумя купюрами в 100 рублей?</a:t>
            </a:r>
            <a:br>
              <a:rPr lang="ru-RU" sz="2700" b="1" dirty="0" smtClean="0">
                <a:solidFill>
                  <a:srgbClr val="1C6E37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700" b="1" dirty="0" smtClean="0">
                <a:solidFill>
                  <a:srgbClr val="1C6E3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br>
              <a:rPr lang="ru-RU" sz="2400" dirty="0" smtClean="0"/>
            </a:br>
            <a:endParaRPr lang="ru-RU" sz="2400" b="1" dirty="0" smtClean="0">
              <a:solidFill>
                <a:srgbClr val="1C6E37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2" name="Picture 2" descr="ÐÐ°ÑÑÐ¸Ð½ÐºÐ¸ Ð¿Ð¾ Ð·Ð°Ð¿ÑÐ¾ÑÑ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2090" y="4692832"/>
            <a:ext cx="1428711" cy="17174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grinn\Desktop\072088345257275618870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24825" y="2566990"/>
            <a:ext cx="942975" cy="125408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1028" name="AutoShape 4" descr="ÐÐµÑÐ¸Ñ ÐÑÐ¾ÑÑÐ¾ÐºÐ²Ð°ÑÐ¸Ð½Ð¾ 2,5%  1500Ð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030" name="AutoShape 6" descr="ÐÐµÑÐ¸Ñ ÐÑÐ¾ÑÑÐ¾ÐºÐ²Ð°ÑÐ¸Ð½Ð¾ 2,5%  1500Ð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1031" name="Picture 7" descr="C:\Users\grinn\Desktop\1427191217_moloko-prostokvashino-25-1500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3358" y="2581275"/>
            <a:ext cx="1282384" cy="1282384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1032" name="Picture 8" descr="C:\Users\grinn\Desktop\Cheese _s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29175" y="2571750"/>
            <a:ext cx="1268548" cy="1268548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1033" name="Picture 9" descr="C:\Users\grinn\Desktop\bana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9415" y="2600326"/>
            <a:ext cx="1700210" cy="127782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1034" name="Picture 10" descr="C:\Users\grinn\Desktop\1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72213" y="2562225"/>
            <a:ext cx="1691421" cy="1266825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362075" y="3923240"/>
          <a:ext cx="7877175" cy="439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950"/>
                <a:gridCol w="1781175"/>
                <a:gridCol w="1581150"/>
                <a:gridCol w="1609725"/>
                <a:gridCol w="1400175"/>
              </a:tblGrid>
              <a:tr h="439209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58 руб.</a:t>
                      </a:r>
                      <a:endParaRPr lang="ru-RU" sz="2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34 руб.</a:t>
                      </a:r>
                      <a:endParaRPr lang="ru-RU" sz="2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48 руб. </a:t>
                      </a:r>
                      <a:endParaRPr lang="ru-RU" sz="2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27 руб.</a:t>
                      </a:r>
                      <a:endParaRPr lang="ru-RU" sz="2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63 руб. </a:t>
                      </a:r>
                      <a:endParaRPr lang="ru-RU" sz="2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hammer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hammer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hammer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4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0" animBg="1"/>
      <p:bldP spid="28" grpId="0" animBg="1"/>
      <p:bldP spid="27" grpId="0" animBg="1"/>
      <p:bldP spid="29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9351" y="1084645"/>
            <a:ext cx="6990630" cy="2515806"/>
          </a:xfrm>
          <a:solidFill>
            <a:srgbClr val="9ED46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br>
              <a:rPr lang="ru-RU" sz="27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7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Занятия в школе начинаются в                   8ч 30мин, а заканчиваются                        в 12ч 10 мин.                            </a:t>
            </a:r>
            <a:br>
              <a:rPr lang="ru-RU" sz="27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ru-RU" sz="27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7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Сколько времени длятся занятия?</a:t>
            </a:r>
            <a:r>
              <a:rPr lang="ru-RU" sz="27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ru-RU" sz="27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ru-RU" sz="27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ru-RU" sz="27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Текст Прав">
            <a:hlinkClick r:id="" action="ppaction://hlinkshowjump?jump=nextslide">
              <a:snd r:embed="rId1" name="chimes.wav"/>
            </a:hlinkClick>
          </p:cNvPr>
          <p:cNvSpPr txBox="1"/>
          <p:nvPr/>
        </p:nvSpPr>
        <p:spPr>
          <a:xfrm>
            <a:off x="6482578" y="4472862"/>
            <a:ext cx="2557905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 ч 40 мин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Текст Прав"/>
          <p:cNvSpPr txBox="1"/>
          <p:nvPr/>
        </p:nvSpPr>
        <p:spPr>
          <a:xfrm>
            <a:off x="3017002" y="4472862"/>
            <a:ext cx="2557905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 ч 30 мин 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Текст Прав"/>
          <p:cNvSpPr txBox="1"/>
          <p:nvPr/>
        </p:nvSpPr>
        <p:spPr>
          <a:xfrm>
            <a:off x="6482578" y="5365952"/>
            <a:ext cx="2557905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 ч 80 мин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Текст Прав"/>
          <p:cNvSpPr txBox="1"/>
          <p:nvPr/>
        </p:nvSpPr>
        <p:spPr>
          <a:xfrm>
            <a:off x="3017002" y="5365952"/>
            <a:ext cx="2557905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 ч 40 мин 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6682915" y="4571760"/>
            <a:ext cx="286413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3217339" y="4571760"/>
            <a:ext cx="286413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6682915" y="5463356"/>
            <a:ext cx="286413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3217339" y="5463356"/>
            <a:ext cx="286413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5" name="Picture 2" descr="ÐÐ°ÑÑÐ¸Ð½ÐºÐ¸ Ð¿Ð¾ Ð·Ð°Ð¿ÑÐ¾ÑÑ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915" y="1521007"/>
            <a:ext cx="1428711" cy="17174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4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Прав">
            <a:hlinkClick r:id="" action="ppaction://hlinkshowjump?jump=nextslide">
              <a:snd r:embed="rId1" name="chimes.wav"/>
            </a:hlinkClick>
          </p:cNvPr>
          <p:cNvSpPr txBox="1"/>
          <p:nvPr/>
        </p:nvSpPr>
        <p:spPr>
          <a:xfrm>
            <a:off x="6343777" y="4933657"/>
            <a:ext cx="2859024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 попытка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Текст Прав"/>
          <p:cNvSpPr txBox="1"/>
          <p:nvPr/>
        </p:nvSpPr>
        <p:spPr>
          <a:xfrm>
            <a:off x="2878201" y="4933657"/>
            <a:ext cx="2859024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попытка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Текст Прав"/>
          <p:cNvSpPr txBox="1"/>
          <p:nvPr/>
        </p:nvSpPr>
        <p:spPr>
          <a:xfrm>
            <a:off x="6343777" y="5826747"/>
            <a:ext cx="2859024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попытка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Текст Прав"/>
          <p:cNvSpPr txBox="1"/>
          <p:nvPr/>
        </p:nvSpPr>
        <p:spPr>
          <a:xfrm>
            <a:off x="2878201" y="5826747"/>
            <a:ext cx="2859024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попытка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6544114" y="5032555"/>
            <a:ext cx="320130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3078538" y="5032555"/>
            <a:ext cx="320130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6544114" y="5924151"/>
            <a:ext cx="320130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3078538" y="5924151"/>
            <a:ext cx="320130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Заголовок 5"/>
          <p:cNvSpPr>
            <a:spLocks noGrp="1"/>
          </p:cNvSpPr>
          <p:nvPr>
            <p:ph type="ctrTitle"/>
          </p:nvPr>
        </p:nvSpPr>
        <p:spPr>
          <a:xfrm>
            <a:off x="1619249" y="403338"/>
            <a:ext cx="8001001" cy="2025538"/>
          </a:xfrm>
          <a:solidFill>
            <a:srgbClr val="9ED46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 уроке физкультуры школьники прыгали в длину. Смотри данные о результатах четырёх попыток в таблице. Какая попытка самая неудачная у Максима? </a:t>
            </a:r>
            <a:endParaRPr lang="ru-RU" sz="2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2" descr="ÐÐ°ÑÑÐ¸Ð½ÐºÐ¸ Ð¿Ð¾ Ð·Ð°Ð¿ÑÐ¾ÑÑ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415" y="4854757"/>
            <a:ext cx="1428711" cy="17174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1676401" y="2647950"/>
          <a:ext cx="7924800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833"/>
                <a:gridCol w="1689105"/>
                <a:gridCol w="1650051"/>
                <a:gridCol w="1650051"/>
                <a:gridCol w="1620760"/>
              </a:tblGrid>
              <a:tr h="370840">
                <a:tc>
                  <a:txBody>
                    <a:bodyPr/>
                    <a:lstStyle/>
                    <a:p>
                      <a:endParaRPr lang="ru-RU" sz="2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попытка</a:t>
                      </a:r>
                      <a:endParaRPr lang="ru-RU" sz="22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попытка</a:t>
                      </a:r>
                      <a:endParaRPr lang="ru-RU" sz="22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r>
                        <a:rPr lang="ru-RU" sz="22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22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попытка</a:t>
                      </a:r>
                      <a:endParaRPr lang="ru-RU" sz="22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 </a:t>
                      </a:r>
                      <a:endParaRPr lang="ru-RU" sz="2200" b="1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r>
                        <a:rPr lang="ru-RU" sz="22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попытка</a:t>
                      </a:r>
                      <a:endParaRPr lang="ru-RU" sz="22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Захар</a:t>
                      </a:r>
                      <a:endParaRPr lang="ru-RU" sz="2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9ED4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2м 13см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9ED4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2м 20см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9ED4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2м 36см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9ED4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2м 30см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9ED46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Данил</a:t>
                      </a:r>
                      <a:endParaRPr lang="ru-RU" sz="2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1м 95см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м 05см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2м 20см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2м 15см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Максим</a:t>
                      </a:r>
                      <a:endParaRPr lang="ru-RU" sz="2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9ED4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2м 25см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9ED4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2м 35</a:t>
                      </a: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см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9ED4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2м 15см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9ED4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2м 40см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9ED4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4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6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81200" y="275280"/>
            <a:ext cx="7667625" cy="1801170"/>
          </a:xfrm>
          <a:solidFill>
            <a:srgbClr val="9ED46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 algn="l"/>
            <a:b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1. Найди и укажи площадь фигуры. Сторона клетки 1 см.</a:t>
            </a:r>
            <a:b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2. Нарисуй прямоугольник, площадь                                 которого равна площади данной фигуры.</a:t>
            </a:r>
            <a:br>
              <a:rPr lang="ru-RU" sz="2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ru-R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Текст Прав">
            <a:hlinkClick r:id="" action="ppaction://hlinkshowjump?jump=nextslide">
              <a:snd r:embed="rId1" name="chimes.wav"/>
            </a:hlinkClick>
          </p:cNvPr>
          <p:cNvSpPr txBox="1"/>
          <p:nvPr/>
        </p:nvSpPr>
        <p:spPr>
          <a:xfrm>
            <a:off x="3118442" y="5339913"/>
            <a:ext cx="2558458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 см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Текст Прав"/>
          <p:cNvSpPr txBox="1"/>
          <p:nvPr/>
        </p:nvSpPr>
        <p:spPr>
          <a:xfrm>
            <a:off x="6584018" y="4442108"/>
            <a:ext cx="2558458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24 см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Текст Прав"/>
          <p:cNvSpPr txBox="1"/>
          <p:nvPr/>
        </p:nvSpPr>
        <p:spPr>
          <a:xfrm>
            <a:off x="6584018" y="5339913"/>
            <a:ext cx="2558458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 см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Текст Прав"/>
          <p:cNvSpPr txBox="1"/>
          <p:nvPr/>
        </p:nvSpPr>
        <p:spPr>
          <a:xfrm>
            <a:off x="3118442" y="4442108"/>
            <a:ext cx="2558458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 см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3319892" y="5438811"/>
            <a:ext cx="286475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6785468" y="4541006"/>
            <a:ext cx="286475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6785468" y="5437317"/>
            <a:ext cx="286475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3319892" y="4539512"/>
            <a:ext cx="286475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5" name="Picture 2" descr="ÐÐ°ÑÑÐ¸Ð½ÐºÐ¸ Ð¿Ð¾ Ð·Ð°Ð¿ÑÐ¾ÑÑ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2040" y="4511857"/>
            <a:ext cx="1428711" cy="17174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grinn\Desktop\91aa393f85b4898807859582671840b986ae679f0d48275b766d1de722e207b6_blockeditor_ori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2376" y="2397125"/>
            <a:ext cx="1911349" cy="1505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TextBox 16"/>
          <p:cNvSpPr txBox="1"/>
          <p:nvPr/>
        </p:nvSpPr>
        <p:spPr>
          <a:xfrm>
            <a:off x="4686299" y="5336117"/>
            <a:ext cx="224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endParaRPr lang="ru-RU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86299" y="4402667"/>
            <a:ext cx="224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endParaRPr lang="ru-RU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15299" y="4450292"/>
            <a:ext cx="224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endParaRPr lang="ru-RU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4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20649" y="684594"/>
            <a:ext cx="6813132" cy="3248025"/>
          </a:xfrm>
          <a:solidFill>
            <a:srgbClr val="9ED46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Найди значение выражения: </a:t>
            </a:r>
            <a:b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</a:t>
            </a:r>
            <a:r>
              <a:rPr lang="ru-RU" sz="2400" b="1" dirty="0" smtClean="0">
                <a:solidFill>
                  <a:srgbClr val="13492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800" b="1" dirty="0" smtClean="0">
                <a:solidFill>
                  <a:srgbClr val="134925"/>
                </a:solidFill>
                <a:latin typeface="Verdana" panose="020B0604030504040204" pitchFamily="34" charset="0"/>
                <a:ea typeface="Verdana" panose="020B0604030504040204" pitchFamily="34" charset="0"/>
                <a:sym typeface="Symbol" panose="05050102010706020507"/>
              </a:rPr>
              <a:t></a:t>
            </a:r>
            <a:r>
              <a:rPr lang="ru-RU" sz="2400" b="1" dirty="0" smtClean="0">
                <a:solidFill>
                  <a:srgbClr val="134925"/>
                </a:solidFill>
                <a:latin typeface="Verdana" panose="020B0604030504040204" pitchFamily="34" charset="0"/>
                <a:ea typeface="Verdana" panose="020B0604030504040204" pitchFamily="34" charset="0"/>
                <a:sym typeface="Symbol" panose="05050102010706020507"/>
              </a:rPr>
              <a:t> (53 -  48) + 45 : 5 =</a:t>
            </a:r>
            <a:br>
              <a:rPr lang="ru-R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ru-RU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Текст Прав">
            <a:hlinkClick r:id="" action="ppaction://hlinkshowjump?jump=nextslide">
              <a:snd r:embed="rId1" name="chimes.wav"/>
            </a:hlinkClick>
          </p:cNvPr>
          <p:cNvSpPr txBox="1"/>
          <p:nvPr/>
        </p:nvSpPr>
        <p:spPr>
          <a:xfrm>
            <a:off x="6172027" y="4481489"/>
            <a:ext cx="2981498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89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Текст Прав"/>
          <p:cNvSpPr txBox="1"/>
          <p:nvPr/>
        </p:nvSpPr>
        <p:spPr>
          <a:xfrm>
            <a:off x="2706451" y="4481489"/>
            <a:ext cx="2981498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59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Текст Прав"/>
          <p:cNvSpPr txBox="1"/>
          <p:nvPr/>
        </p:nvSpPr>
        <p:spPr>
          <a:xfrm>
            <a:off x="6172027" y="5374579"/>
            <a:ext cx="2981498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25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Текст Прав"/>
          <p:cNvSpPr txBox="1"/>
          <p:nvPr/>
        </p:nvSpPr>
        <p:spPr>
          <a:xfrm>
            <a:off x="2706451" y="5374579"/>
            <a:ext cx="2981498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224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6372364" y="4580387"/>
            <a:ext cx="333844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2906788" y="4580387"/>
            <a:ext cx="333844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6372364" y="5471983"/>
            <a:ext cx="333844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2906788" y="5471983"/>
            <a:ext cx="333844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5" name="Picture 2" descr="ÐÐ°ÑÑÐ¸Ð½ÐºÐ¸ Ð¿Ð¾ Ð·Ð°Ð¿ÑÐ¾ÑÑ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565" y="1301932"/>
            <a:ext cx="1428711" cy="17174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4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Прав">
            <a:hlinkClick r:id="" action="ppaction://hlinkshowjump?jump=nextslide">
              <a:snd r:embed="rId1" name="chimes.wav"/>
            </a:hlinkClick>
          </p:cNvPr>
          <p:cNvSpPr txBox="1"/>
          <p:nvPr/>
        </p:nvSpPr>
        <p:spPr>
          <a:xfrm>
            <a:off x="3203111" y="4374376"/>
            <a:ext cx="2484838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30 км/ч 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Текст Прав"/>
          <p:cNvSpPr txBox="1"/>
          <p:nvPr/>
        </p:nvSpPr>
        <p:spPr>
          <a:xfrm>
            <a:off x="6668687" y="4374376"/>
            <a:ext cx="2484838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120 км/ч 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Текст Прав"/>
          <p:cNvSpPr txBox="1"/>
          <p:nvPr/>
        </p:nvSpPr>
        <p:spPr>
          <a:xfrm>
            <a:off x="6668687" y="5272181"/>
            <a:ext cx="2484838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 км/ч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Текст Прав"/>
          <p:cNvSpPr txBox="1"/>
          <p:nvPr/>
        </p:nvSpPr>
        <p:spPr>
          <a:xfrm>
            <a:off x="3203111" y="5272181"/>
            <a:ext cx="2484838" cy="698400"/>
          </a:xfrm>
          <a:prstGeom prst="round2DiagRect">
            <a:avLst/>
          </a:prstGeom>
          <a:solidFill>
            <a:srgbClr val="B4DE86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150 км/ч </a:t>
            </a:r>
            <a:endParaRPr lang="ru-RU" sz="2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403448" y="4473274"/>
            <a:ext cx="278232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6871733" y="4473274"/>
            <a:ext cx="278232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6871733" y="5369585"/>
            <a:ext cx="278232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3403448" y="5369585"/>
            <a:ext cx="278232" cy="355130"/>
          </a:xfrm>
          <a:prstGeom prst="round2DiagRect">
            <a:avLst/>
          </a:prstGeom>
          <a:solidFill>
            <a:srgbClr val="B4DE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9" name="Заголовок 5"/>
          <p:cNvSpPr>
            <a:spLocks noGrp="1"/>
          </p:cNvSpPr>
          <p:nvPr>
            <p:ph type="ctrTitle"/>
          </p:nvPr>
        </p:nvSpPr>
        <p:spPr>
          <a:xfrm>
            <a:off x="2238376" y="582197"/>
            <a:ext cx="7114116" cy="2599154"/>
          </a:xfrm>
          <a:solidFill>
            <a:srgbClr val="9ED46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5C2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Скорый поезд за 5 ч прошёл 600км. На сколько нужно увеличить скорость поезда, чтобы он прошёл то же расстояние за 4 ч ? </a:t>
            </a:r>
            <a:br>
              <a:rPr lang="ru-RU" sz="2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ru-RU" sz="2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2" name="Picture 2" descr="ÐÐ°ÑÑÐ¸Ð½ÐºÐ¸ Ð¿Ð¾ Ð·Ð°Ð¿ÑÐ¾ÑÑ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465" y="1159057"/>
            <a:ext cx="1428711" cy="17174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4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0" animBg="1"/>
      <p:bldP spid="28" grpId="0" animBg="1"/>
      <p:bldP spid="27" grpId="0" animBg="1"/>
      <p:bldP spid="29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AC5EAA778EFE4AB81F53BA0C48C9BB" ma:contentTypeVersion="" ma:contentTypeDescription="Create a new document." ma:contentTypeScope="" ma:versionID="84a7b908d236d3feec5cdc52fe85ba7c">
  <xsd:schema xmlns:xsd="http://www.w3.org/2001/XMLSchema" xmlns:xs="http://www.w3.org/2001/XMLSchema" xmlns:p="http://schemas.microsoft.com/office/2006/metadata/properties" xmlns:ns1="http://schemas.microsoft.com/sharepoint/v3" xmlns:ns2="6ee78bd2-4339-4042-adc0-bcc646419980" xmlns:ns3="2547570a-e5f4-4946-a4c3-82580e42479e" targetNamespace="http://schemas.microsoft.com/office/2006/metadata/properties" ma:root="true" ma:fieldsID="af74c33d54415a86935cc44ad597ec52" ns1:_="" ns2:_="" ns3:_="">
    <xsd:import namespace="http://schemas.microsoft.com/sharepoint/v3"/>
    <xsd:import namespace="6ee78bd2-4339-4042-adc0-bcc646419980"/>
    <xsd:import namespace="2547570a-e5f4-4946-a4c3-82580e42479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78bd2-4339-4042-adc0-bcc6464199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7570a-e5f4-4946-a4c3-82580e42479e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13F1AF-44D4-4D29-8344-45133B6B0419}">
  <ds:schemaRefs/>
</ds:datastoreItem>
</file>

<file path=customXml/itemProps2.xml><?xml version="1.0" encoding="utf-8"?>
<ds:datastoreItem xmlns:ds="http://schemas.openxmlformats.org/officeDocument/2006/customXml" ds:itemID="{55E9F424-E98D-4A88-8E39-9A1A3DE28C5B}">
  <ds:schemaRefs/>
</ds:datastoreItem>
</file>

<file path=customXml/itemProps3.xml><?xml version="1.0" encoding="utf-8"?>
<ds:datastoreItem xmlns:ds="http://schemas.openxmlformats.org/officeDocument/2006/customXml" ds:itemID="{13042FA2-3814-4568-BEB8-FEAFD026DCAD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2789</Words>
  <Application>WPS Presentation</Application>
  <PresentationFormat>Лист A4 (210x297 мм)</PresentationFormat>
  <Paragraphs>187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SimSun</vt:lpstr>
      <vt:lpstr>Wingdings</vt:lpstr>
      <vt:lpstr>Segoe UI Light</vt:lpstr>
      <vt:lpstr>Roboto Cn</vt:lpstr>
      <vt:lpstr>Segoe Print</vt:lpstr>
      <vt:lpstr>Verdana</vt:lpstr>
      <vt:lpstr>Symbol</vt:lpstr>
      <vt:lpstr>Calibri</vt:lpstr>
      <vt:lpstr>Microsoft YaHei</vt:lpstr>
      <vt:lpstr>Arial Unicode MS</vt:lpstr>
      <vt:lpstr>Тема Office</vt:lpstr>
      <vt:lpstr>PowerPoint 演示文稿</vt:lpstr>
      <vt:lpstr> Найди значение выражения:  73 – 58 =</vt:lpstr>
      <vt:lpstr> Найди значение выражения:  180  3 + 642 : 6 =</vt:lpstr>
      <vt:lpstr>  Рассмотри рисунок и ответь на вопрос: какую сдачу получит покупатель, расплатившийся за пакет молока, кусок сыра и связку бананов двумя купюрами в 100 рублей?   </vt:lpstr>
      <vt:lpstr> Занятия в школе начинаются в                   8ч 30мин, а заканчиваются                        в 12ч 10 мин.                              Сколько времени длятся занятия?   </vt:lpstr>
      <vt:lpstr>На уроке физкультуры школьники прыгали в длину. Смотри данные о результатах четырёх попыток в таблице. Какая попытка самая неудачная у Максима? </vt:lpstr>
      <vt:lpstr>  1. Найди и укажи площадь фигуры. Сторона клетки 1 см.  2. Нарисуй прямоугольник, площадь                                 которого равна площади данной фигуры. </vt:lpstr>
      <vt:lpstr>Найди значение выражения:   16  (53 -  48) + 45 : 5 = </vt:lpstr>
      <vt:lpstr>Скорый поезд за 5 ч прошёл 600км. На сколько нужно увеличить скорость поезда, чтобы он прошёл то же расстояние за 4 ч ?  </vt:lpstr>
      <vt:lpstr>    В новогодней гирлянде 26 лампочек. Лампочки идут в таком порядке: одна жёлтая, две зелёных, три красных, четыре синих и так далее.   Какого цвета пятнадцатая лампочка?   </vt:lpstr>
      <vt:lpstr>  Со склада отправили 260 кг капусты. В детский сад – 40кг, а остальной поровну в пять школ.   Сколько килограммов капусты получила каждая школа?    </vt:lpstr>
      <vt:lpstr>Вася, Маша, Юля и Петя собирали грибы. Вместе они собрали 82 гриба. Петя собрал 11 грибов, а Маша 23. Больше всего грибов собрала девочка. Кто-то из детей собрал 26 грибов.   Сколько грибов собрали мальчики? 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Школа</cp:lastModifiedBy>
  <cp:revision>2</cp:revision>
  <dcterms:created xsi:type="dcterms:W3CDTF">2018-10-23T17:08:00Z</dcterms:created>
  <dcterms:modified xsi:type="dcterms:W3CDTF">2025-01-19T17:52:52Z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0x01010019AC5EAA778EFE4AB81F53BA0C48C9BB</vt:lpwstr>
  </property>
  <property fmtid="{D5CDD505-2E9C-101B-9397-08002B2CF9AE}" pid="3" name="ICV">
    <vt:lpwstr>16865C2939C34956BD371B30A44EC4C8_12</vt:lpwstr>
  </property>
  <property fmtid="{D5CDD505-2E9C-101B-9397-08002B2CF9AE}" pid="4" name="KSOProductBuildVer">
    <vt:lpwstr>1049-12.2.0.19805</vt:lpwstr>
  </property>
</Properties>
</file>